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15"/>
  </p:notesMasterIdLst>
  <p:sldIdLst>
    <p:sldId id="256" r:id="rId2"/>
    <p:sldId id="268" r:id="rId3"/>
    <p:sldId id="302" r:id="rId4"/>
    <p:sldId id="303" r:id="rId5"/>
    <p:sldId id="304" r:id="rId6"/>
    <p:sldId id="307" r:id="rId7"/>
    <p:sldId id="273" r:id="rId8"/>
    <p:sldId id="288" r:id="rId9"/>
    <p:sldId id="272" r:id="rId10"/>
    <p:sldId id="278" r:id="rId11"/>
    <p:sldId id="308" r:id="rId12"/>
    <p:sldId id="309" r:id="rId13"/>
    <p:sldId id="29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4" autoAdjust="0"/>
    <p:restoredTop sz="94660"/>
  </p:normalViewPr>
  <p:slideViewPr>
    <p:cSldViewPr snapToGrid="0">
      <p:cViewPr>
        <p:scale>
          <a:sx n="160" d="100"/>
          <a:sy n="160" d="100"/>
        </p:scale>
        <p:origin x="2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52488-C6B0-3441-A132-0709344D8E86}" type="datetimeFigureOut">
              <a:rPr kumimoji="1" lang="ko-KR" altLang="en-US" smtClean="0"/>
              <a:t>2019. 6. 19.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B20F-6913-4943-A66C-3BBF581D42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91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C5B64-5F5B-42A2-BA32-34CD5541C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5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C5B64-5F5B-42A2-BA32-34CD5541C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4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EHR (Electrical Health Records)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C5B64-5F5B-42A2-BA32-34CD5541C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8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9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8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6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8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7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6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1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E04A-3581-48F6-AC39-4FA03E910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Capstone Project</a:t>
            </a:r>
            <a:br>
              <a:rPr lang="en-US" dirty="0"/>
            </a:br>
            <a:r>
              <a:rPr lang="en-US" altLang="ko-KR" sz="4400" dirty="0"/>
              <a:t>Prediction model of metabolic syndrome in non-obese body population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D1C7D-0E6B-416D-8A98-198520D46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487" y="4801236"/>
            <a:ext cx="4866513" cy="1645920"/>
          </a:xfrm>
        </p:spPr>
        <p:txBody>
          <a:bodyPr>
            <a:normAutofit/>
          </a:bodyPr>
          <a:lstStyle/>
          <a:p>
            <a:r>
              <a:rPr lang="en-US" sz="2800" dirty="0" err="1"/>
              <a:t>Sangwoo</a:t>
            </a:r>
            <a:r>
              <a:rPr lang="en-US" sz="2800" dirty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351979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0DBD02A-4DD3-4ECD-9F83-DC274FC5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943"/>
            <a:ext cx="12039600" cy="707886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Linearity Assumptions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4ABD12C-1C27-034C-AE9A-B5B862CF9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23" y="1145346"/>
            <a:ext cx="111870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There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high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intercorrelations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i.e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.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multicollinearity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)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among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the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predictors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.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3297E4-0D04-4B4A-BB2C-0844BABC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3" y="1750741"/>
            <a:ext cx="5116252" cy="4806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32592B-FC47-7A48-B66F-965BDC00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36" y="1750741"/>
            <a:ext cx="4990823" cy="464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5ED89-3A70-0443-9048-2539B92FE5FE}"/>
              </a:ext>
            </a:extLst>
          </p:cNvPr>
          <p:cNvSpPr txBox="1"/>
          <p:nvPr/>
        </p:nvSpPr>
        <p:spPr>
          <a:xfrm rot="18917843">
            <a:off x="1688019" y="6250807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smoking</a:t>
            </a:r>
            <a:endParaRPr kumimoji="1"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7EE2F-A35D-C149-973F-009E93B98700}"/>
              </a:ext>
            </a:extLst>
          </p:cNvPr>
          <p:cNvSpPr txBox="1"/>
          <p:nvPr/>
        </p:nvSpPr>
        <p:spPr>
          <a:xfrm rot="18917843">
            <a:off x="479067" y="6229483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sex</a:t>
            </a:r>
            <a:endParaRPr kumimoji="1"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7A2E1-962A-E741-9FDB-65C78DBC56C8}"/>
              </a:ext>
            </a:extLst>
          </p:cNvPr>
          <p:cNvSpPr txBox="1"/>
          <p:nvPr/>
        </p:nvSpPr>
        <p:spPr>
          <a:xfrm rot="18917843">
            <a:off x="2832902" y="6229483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alcohol</a:t>
            </a:r>
            <a:endParaRPr kumimoji="1"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EB317-A0C3-E74B-AAE7-F15ECCF0B934}"/>
              </a:ext>
            </a:extLst>
          </p:cNvPr>
          <p:cNvSpPr txBox="1"/>
          <p:nvPr/>
        </p:nvSpPr>
        <p:spPr>
          <a:xfrm rot="18917843">
            <a:off x="4041855" y="6229483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exercise</a:t>
            </a:r>
            <a:endParaRPr kumimoji="1"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9F99-D807-544B-83F0-38B7F6404249}"/>
              </a:ext>
            </a:extLst>
          </p:cNvPr>
          <p:cNvSpPr txBox="1"/>
          <p:nvPr/>
        </p:nvSpPr>
        <p:spPr>
          <a:xfrm rot="18917843">
            <a:off x="6348704" y="6181836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age</a:t>
            </a:r>
            <a:endParaRPr kumimoji="1"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5335F-5CD5-E745-AD6B-65BE04E59530}"/>
              </a:ext>
            </a:extLst>
          </p:cNvPr>
          <p:cNvSpPr txBox="1"/>
          <p:nvPr/>
        </p:nvSpPr>
        <p:spPr>
          <a:xfrm rot="18917843">
            <a:off x="7428367" y="6203099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BMI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A2F6D7-C03C-0243-A6F2-2829C32E99EE}"/>
              </a:ext>
            </a:extLst>
          </p:cNvPr>
          <p:cNvSpPr txBox="1"/>
          <p:nvPr/>
        </p:nvSpPr>
        <p:spPr>
          <a:xfrm rot="18917843">
            <a:off x="8637319" y="6124914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Height</a:t>
            </a:r>
            <a:endParaRPr kumimoji="1"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533D3-CEFB-B24F-80D7-2710081FF7FB}"/>
              </a:ext>
            </a:extLst>
          </p:cNvPr>
          <p:cNvSpPr txBox="1"/>
          <p:nvPr/>
        </p:nvSpPr>
        <p:spPr>
          <a:xfrm rot="18917843">
            <a:off x="9674385" y="6127906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/>
              <a:t>weight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140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5FF9-D48C-4D1B-B6E1-B40F7A82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4" y="49876"/>
            <a:ext cx="4796136" cy="582507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EE2ADC-25D3-4584-9B8A-12F745829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64916"/>
              </p:ext>
            </p:extLst>
          </p:nvPr>
        </p:nvGraphicFramePr>
        <p:xfrm>
          <a:off x="333955" y="858799"/>
          <a:ext cx="11606980" cy="4476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7143">
                  <a:extLst>
                    <a:ext uri="{9D8B030D-6E8A-4147-A177-3AD203B41FA5}">
                      <a16:colId xmlns:a16="http://schemas.microsoft.com/office/drawing/2014/main" val="4062267826"/>
                    </a:ext>
                  </a:extLst>
                </a:gridCol>
                <a:gridCol w="1125451">
                  <a:extLst>
                    <a:ext uri="{9D8B030D-6E8A-4147-A177-3AD203B41FA5}">
                      <a16:colId xmlns:a16="http://schemas.microsoft.com/office/drawing/2014/main" val="4212570270"/>
                    </a:ext>
                  </a:extLst>
                </a:gridCol>
                <a:gridCol w="886292">
                  <a:extLst>
                    <a:ext uri="{9D8B030D-6E8A-4147-A177-3AD203B41FA5}">
                      <a16:colId xmlns:a16="http://schemas.microsoft.com/office/drawing/2014/main" val="443360140"/>
                    </a:ext>
                  </a:extLst>
                </a:gridCol>
                <a:gridCol w="801884">
                  <a:extLst>
                    <a:ext uri="{9D8B030D-6E8A-4147-A177-3AD203B41FA5}">
                      <a16:colId xmlns:a16="http://schemas.microsoft.com/office/drawing/2014/main" val="3497404780"/>
                    </a:ext>
                  </a:extLst>
                </a:gridCol>
                <a:gridCol w="1097315">
                  <a:extLst>
                    <a:ext uri="{9D8B030D-6E8A-4147-A177-3AD203B41FA5}">
                      <a16:colId xmlns:a16="http://schemas.microsoft.com/office/drawing/2014/main" val="1691091456"/>
                    </a:ext>
                  </a:extLst>
                </a:gridCol>
                <a:gridCol w="998837">
                  <a:extLst>
                    <a:ext uri="{9D8B030D-6E8A-4147-A177-3AD203B41FA5}">
                      <a16:colId xmlns:a16="http://schemas.microsoft.com/office/drawing/2014/main" val="3529468106"/>
                    </a:ext>
                  </a:extLst>
                </a:gridCol>
                <a:gridCol w="928496">
                  <a:extLst>
                    <a:ext uri="{9D8B030D-6E8A-4147-A177-3AD203B41FA5}">
                      <a16:colId xmlns:a16="http://schemas.microsoft.com/office/drawing/2014/main" val="3097561490"/>
                    </a:ext>
                  </a:extLst>
                </a:gridCol>
                <a:gridCol w="4361562">
                  <a:extLst>
                    <a:ext uri="{9D8B030D-6E8A-4147-A177-3AD203B41FA5}">
                      <a16:colId xmlns:a16="http://schemas.microsoft.com/office/drawing/2014/main" val="3468481427"/>
                    </a:ext>
                  </a:extLst>
                </a:gridCol>
              </a:tblGrid>
              <a:tr h="529449">
                <a:tc rowSpan="2"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Classifixcation</a:t>
                      </a: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Model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Feature selection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22238" indent="0"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Test set results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22238" indent="0" algn="l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68275" indent="-46038" algn="l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Best Hyperparameters (*)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9221"/>
                  </a:ext>
                </a:extLst>
              </a:tr>
              <a:tr h="570240">
                <a:tc vMerge="1">
                  <a:txBody>
                    <a:bodyPr/>
                    <a:lstStyle/>
                    <a:p>
                      <a:pPr marL="122238" indent="0" algn="l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22238" indent="0" algn="l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accuracy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Recall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(=sensitivity)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Specificity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F1-score</a:t>
                      </a: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68275" indent="-46038" algn="l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46" marR="9346" marT="9346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069997"/>
                  </a:ext>
                </a:extLst>
              </a:tr>
              <a:tr h="561559">
                <a:tc rowSpan="3"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 Regression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modelA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68275" indent="-46038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 0.0101, penalty:l1</a:t>
                      </a:r>
                    </a:p>
                  </a:txBody>
                  <a:tcPr marL="9346" marR="9346" marT="9346" marB="0" anchor="ctr"/>
                </a:tc>
                <a:extLst>
                  <a:ext uri="{0D108BD9-81ED-4DB2-BD59-A6C34878D82A}">
                    <a16:rowId xmlns:a16="http://schemas.microsoft.com/office/drawing/2014/main" val="1358434474"/>
                  </a:ext>
                </a:extLst>
              </a:tr>
              <a:tr h="345605">
                <a:tc vMerge="1">
                  <a:txBody>
                    <a:bodyPr/>
                    <a:lstStyle/>
                    <a:p>
                      <a:pPr marL="122238" indent="0" algn="l" fontAlgn="b"/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modelB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68275" marR="0" lvl="0" indent="-46038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 0.0101, penalty:l1</a:t>
                      </a:r>
                    </a:p>
                  </a:txBody>
                  <a:tcPr marL="9346" marR="9346" marT="9346" marB="0" anchor="ctr"/>
                </a:tc>
                <a:extLst>
                  <a:ext uri="{0D108BD9-81ED-4DB2-BD59-A6C34878D82A}">
                    <a16:rowId xmlns:a16="http://schemas.microsoft.com/office/drawing/2014/main" val="2576238728"/>
                  </a:ext>
                </a:extLst>
              </a:tr>
              <a:tr h="345605">
                <a:tc vMerge="1">
                  <a:txBody>
                    <a:bodyPr/>
                    <a:lstStyle/>
                    <a:p>
                      <a:pPr marL="122238" indent="0" algn="l" fontAlgn="b"/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modelC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68275" marR="0" lvl="0" indent="-46038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 0.0101, penalty:l1</a:t>
                      </a:r>
                    </a:p>
                  </a:txBody>
                  <a:tcPr marL="9346" marR="9346" marT="9346" marB="0" anchor="ctr"/>
                </a:tc>
                <a:extLst>
                  <a:ext uri="{0D108BD9-81ED-4DB2-BD59-A6C34878D82A}">
                    <a16:rowId xmlns:a16="http://schemas.microsoft.com/office/drawing/2014/main" val="1129619546"/>
                  </a:ext>
                </a:extLst>
              </a:tr>
              <a:tr h="679824">
                <a:tc rowSpan="3"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</a:t>
                      </a:r>
                      <a:r>
                        <a:rPr lang="en-US" altLang="ko-KR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modelA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68275" marR="0" lvl="0" indent="-46038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28,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50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extLst>
                  <a:ext uri="{0D108BD9-81ED-4DB2-BD59-A6C34878D82A}">
                    <a16:rowId xmlns:a16="http://schemas.microsoft.com/office/drawing/2014/main" val="2319920934"/>
                  </a:ext>
                </a:extLst>
              </a:tr>
              <a:tr h="764420">
                <a:tc vMerge="1"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modelB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100</a:t>
                      </a:r>
                      <a:endParaRPr lang="it-IT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8821938"/>
                  </a:ext>
                </a:extLst>
              </a:tr>
              <a:tr h="679824">
                <a:tc vMerge="1"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modelC</a:t>
                      </a:r>
                      <a:endParaRPr lang="en-US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6" marR="9346" marT="9346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indent="0" algn="l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22238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100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8386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747476-BADE-2B44-AC43-28FE3339F044}"/>
              </a:ext>
            </a:extLst>
          </p:cNvPr>
          <p:cNvSpPr txBox="1"/>
          <p:nvPr/>
        </p:nvSpPr>
        <p:spPr>
          <a:xfrm>
            <a:off x="333955" y="5740842"/>
            <a:ext cx="512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(*) Parameter tuning was done in the best f1 criterion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65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1176-A7B8-439F-A87A-9CF97044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" y="-13218"/>
            <a:ext cx="10772775" cy="829099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 as per Random Forest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C9DE43-B3C0-7249-A95F-CEEEF549E5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80" y="1175666"/>
            <a:ext cx="7431405" cy="5494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43F5C-2421-F943-B895-DA003A440C49}"/>
              </a:ext>
            </a:extLst>
          </p:cNvPr>
          <p:cNvSpPr txBox="1"/>
          <p:nvPr/>
        </p:nvSpPr>
        <p:spPr>
          <a:xfrm rot="18917843">
            <a:off x="3034112" y="5600013"/>
            <a:ext cx="7050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age</a:t>
            </a:r>
            <a:endParaRPr kumimoji="1"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39C54-2B2E-B940-9CD4-0F1B9E7DBFDB}"/>
              </a:ext>
            </a:extLst>
          </p:cNvPr>
          <p:cNvSpPr txBox="1"/>
          <p:nvPr/>
        </p:nvSpPr>
        <p:spPr>
          <a:xfrm rot="18917843">
            <a:off x="3533179" y="5656524"/>
            <a:ext cx="10641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weight</a:t>
            </a:r>
            <a:endParaRPr kumimoji="1"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C204B-6A85-804C-BE9D-5743F0E07209}"/>
              </a:ext>
            </a:extLst>
          </p:cNvPr>
          <p:cNvSpPr txBox="1"/>
          <p:nvPr/>
        </p:nvSpPr>
        <p:spPr>
          <a:xfrm rot="18917843">
            <a:off x="4383596" y="5646401"/>
            <a:ext cx="8021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BMI</a:t>
            </a:r>
            <a:endParaRPr kumimoji="1"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6FDB0-1DE9-AB47-9ECB-2AFA59FAAB68}"/>
              </a:ext>
            </a:extLst>
          </p:cNvPr>
          <p:cNvSpPr txBox="1"/>
          <p:nvPr/>
        </p:nvSpPr>
        <p:spPr>
          <a:xfrm rot="18917843">
            <a:off x="7354236" y="5762611"/>
            <a:ext cx="1144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exercise</a:t>
            </a:r>
            <a:endParaRPr kumimoji="1"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FB04A-F6B3-4840-AEF3-6AB2AAA4D863}"/>
              </a:ext>
            </a:extLst>
          </p:cNvPr>
          <p:cNvSpPr txBox="1"/>
          <p:nvPr/>
        </p:nvSpPr>
        <p:spPr>
          <a:xfrm rot="18917843">
            <a:off x="6004420" y="5673892"/>
            <a:ext cx="8021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sex</a:t>
            </a:r>
            <a:endParaRPr kumimoji="1"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06909-5447-6E4F-BC65-7156416E235A}"/>
              </a:ext>
            </a:extLst>
          </p:cNvPr>
          <p:cNvSpPr txBox="1"/>
          <p:nvPr/>
        </p:nvSpPr>
        <p:spPr>
          <a:xfrm rot="18917843">
            <a:off x="6812720" y="5685716"/>
            <a:ext cx="8021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alcohol</a:t>
            </a:r>
            <a:endParaRPr kumimoji="1"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CCBCD7-5F03-EB4D-A05F-65C38A62B723}"/>
              </a:ext>
            </a:extLst>
          </p:cNvPr>
          <p:cNvSpPr txBox="1"/>
          <p:nvPr/>
        </p:nvSpPr>
        <p:spPr>
          <a:xfrm rot="18917843">
            <a:off x="5064277" y="5694246"/>
            <a:ext cx="9793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height</a:t>
            </a:r>
            <a:endParaRPr kumimoji="1"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AE035-6FF6-2740-B7E8-BDB61D534CEC}"/>
              </a:ext>
            </a:extLst>
          </p:cNvPr>
          <p:cNvSpPr txBox="1"/>
          <p:nvPr/>
        </p:nvSpPr>
        <p:spPr>
          <a:xfrm rot="18917843">
            <a:off x="8279650" y="5751239"/>
            <a:ext cx="10386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smoking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814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9D521-C710-3E4C-BAB2-1C8C768B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4" y="225213"/>
            <a:ext cx="10772775" cy="795867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Findings and Further Studies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FAE48-1292-BF40-952A-F1A7F8114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249680"/>
            <a:ext cx="11149584" cy="5169747"/>
          </a:xfrm>
        </p:spPr>
        <p:txBody>
          <a:bodyPr>
            <a:normAutofit/>
          </a:bodyPr>
          <a:lstStyle/>
          <a:p>
            <a:pPr marL="350838" indent="-350838">
              <a:buFont typeface="Arial" panose="020B0604020202020204" pitchFamily="34" charset="0"/>
              <a:buChar char="•"/>
            </a:pPr>
            <a:r>
              <a:rPr lang="en-US" altLang="ko-KR" dirty="0"/>
              <a:t>Findings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r>
              <a:rPr lang="en-US" altLang="ko-KR" dirty="0"/>
              <a:t>Using basic health checkup results and machine learning, alerts for metabolic syndromes can be made with high accuracy/sensitivity/specificity/precision/f1-score.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50838" indent="-350838">
              <a:buFont typeface="Arial" panose="020B0604020202020204" pitchFamily="34" charset="0"/>
              <a:buChar char="•"/>
            </a:pPr>
            <a:r>
              <a:rPr lang="en-US" altLang="ko-KR" dirty="0"/>
              <a:t>Further studies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r>
              <a:rPr lang="en-US" altLang="ko-KR" dirty="0"/>
              <a:t>Development of a Shiny app</a:t>
            </a:r>
          </a:p>
          <a:p>
            <a:pPr marL="808038" lvl="2" indent="-350838">
              <a:buFont typeface="Arial" panose="020B0604020202020204" pitchFamily="34" charset="0"/>
              <a:buChar char="•"/>
            </a:pPr>
            <a:r>
              <a:rPr lang="en-US" altLang="ko-KR" i="0" dirty="0"/>
              <a:t>Enter one’s basic information(age….weight, </a:t>
            </a:r>
            <a:r>
              <a:rPr lang="en-US" altLang="ko-KR" i="0" dirty="0" err="1"/>
              <a:t>etc</a:t>
            </a:r>
            <a:r>
              <a:rPr lang="en-US" altLang="ko-KR" i="0" dirty="0"/>
              <a:t>) on the Shiny app</a:t>
            </a:r>
          </a:p>
          <a:p>
            <a:pPr marL="808038" lvl="2" indent="-350838">
              <a:buFont typeface="Arial" panose="020B0604020202020204" pitchFamily="34" charset="0"/>
              <a:buChar char="•"/>
            </a:pPr>
            <a:r>
              <a:rPr lang="en-US" altLang="ko-KR" i="0" dirty="0"/>
              <a:t>Metabolic syndrome alerts can be made </a:t>
            </a:r>
          </a:p>
          <a:p>
            <a:pPr marL="808038" lvl="2" indent="-350838">
              <a:buFont typeface="Arial" panose="020B0604020202020204" pitchFamily="34" charset="0"/>
              <a:buChar char="•"/>
            </a:pPr>
            <a:r>
              <a:rPr lang="en-US" altLang="ko-KR" i="0" dirty="0"/>
              <a:t>Alerted persons may consult a doctor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r>
              <a:rPr lang="en-US" altLang="ko-KR" dirty="0"/>
              <a:t>Further improvement of overall performance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r>
              <a:rPr lang="en-US" altLang="ko-KR" dirty="0"/>
              <a:t>Clustering</a:t>
            </a:r>
          </a:p>
          <a:p>
            <a:pPr marL="606870" lvl="1" indent="-350838">
              <a:buFont typeface="Arial" panose="020B0604020202020204" pitchFamily="34" charset="0"/>
              <a:buChar char="•"/>
            </a:pPr>
            <a:r>
              <a:rPr lang="en-US" altLang="ko-KR" dirty="0"/>
              <a:t>PCA </a:t>
            </a:r>
          </a:p>
        </p:txBody>
      </p:sp>
    </p:spTree>
    <p:extLst>
      <p:ext uri="{BB962C8B-B14F-4D97-AF65-F5344CB8AC3E}">
        <p14:creationId xmlns:p14="http://schemas.microsoft.com/office/powerpoint/2010/main" val="256435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DD44-1C03-3D4B-9D09-5A4044AA2F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28045"/>
            <a:ext cx="10018712" cy="883920"/>
          </a:xfrm>
        </p:spPr>
        <p:txBody>
          <a:bodyPr/>
          <a:lstStyle/>
          <a:p>
            <a:r>
              <a:rPr kumimoji="1" lang="en-US" altLang="ko-KR" dirty="0"/>
              <a:t>Introduction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FE373-40B5-7748-A1B4-55D2752751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11965"/>
            <a:ext cx="12192000" cy="5029200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/>
              <a:t>'Metabolic syndrome’ definition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sz="2800" dirty="0"/>
              <a:t>A set of ‘conditions’ that occur together, increasing risk of </a:t>
            </a:r>
            <a:r>
              <a:rPr lang="en-US" altLang="ko-KR" sz="2800" dirty="0"/>
              <a:t>cardiovascular disease, diabetes, stroke and other diseases</a:t>
            </a:r>
            <a:r>
              <a:rPr lang="en-US" sz="2800" dirty="0"/>
              <a:t>. </a:t>
            </a:r>
          </a:p>
          <a:p>
            <a:pPr marL="484632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Metabolic syndrome is a serious health condition that affects about 23 percent of adults</a:t>
            </a:r>
          </a:p>
          <a:p>
            <a:pPr marL="685800" lvl="2" indent="-228600">
              <a:buFont typeface="Arial" panose="020B0604020202020204" pitchFamily="34" charset="0"/>
              <a:buChar char="•"/>
            </a:pPr>
            <a:endParaRPr lang="en-US" altLang="ko-KR" sz="2400" i="0" dirty="0"/>
          </a:p>
          <a:p>
            <a:pPr marL="457200" lvl="2" indent="0">
              <a:buNone/>
            </a:pPr>
            <a:endParaRPr lang="en-US" sz="6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475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DD44-1C03-3D4B-9D09-5A4044AA2F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7918"/>
            <a:ext cx="4068661" cy="883920"/>
          </a:xfrm>
        </p:spPr>
        <p:txBody>
          <a:bodyPr/>
          <a:lstStyle/>
          <a:p>
            <a:r>
              <a:rPr kumimoji="1" lang="en-US" altLang="ko-KR" dirty="0"/>
              <a:t>Introduction 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F2DC-70F9-4DD1-BFC1-D00CDF926EEB}"/>
              </a:ext>
            </a:extLst>
          </p:cNvPr>
          <p:cNvSpPr txBox="1"/>
          <p:nvPr/>
        </p:nvSpPr>
        <p:spPr>
          <a:xfrm>
            <a:off x="8737731" y="6380160"/>
            <a:ext cx="352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/>
              <a:t>https://www.cannabizjournal.com</a:t>
            </a:r>
            <a:endParaRPr lang="ko-KR" alt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CA8E1-40F0-4728-AB14-293229241F4E}"/>
              </a:ext>
            </a:extLst>
          </p:cNvPr>
          <p:cNvSpPr txBox="1"/>
          <p:nvPr/>
        </p:nvSpPr>
        <p:spPr>
          <a:xfrm>
            <a:off x="771523" y="976920"/>
            <a:ext cx="2464732" cy="64633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HDL cholesterol</a:t>
            </a:r>
          </a:p>
          <a:p>
            <a:pPr algn="ctr"/>
            <a:r>
              <a:rPr lang="en-US" altLang="ko-KR" dirty="0"/>
              <a:t>(&lt;1.0mmol/L)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2D750-FE72-43B6-8E5D-10F955EBC58C}"/>
              </a:ext>
            </a:extLst>
          </p:cNvPr>
          <p:cNvSpPr txBox="1"/>
          <p:nvPr/>
        </p:nvSpPr>
        <p:spPr>
          <a:xfrm>
            <a:off x="771523" y="2069524"/>
            <a:ext cx="2464732" cy="64633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Waist circumference ↑</a:t>
            </a:r>
          </a:p>
          <a:p>
            <a:pPr algn="ctr"/>
            <a:r>
              <a:rPr lang="en-US" altLang="ko-KR" dirty="0"/>
              <a:t>(&gt;38”Men, &gt;35”Women)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81021-B32F-4690-81B4-52D6C05291A2}"/>
              </a:ext>
            </a:extLst>
          </p:cNvPr>
          <p:cNvSpPr txBox="1"/>
          <p:nvPr/>
        </p:nvSpPr>
        <p:spPr>
          <a:xfrm>
            <a:off x="771523" y="3162128"/>
            <a:ext cx="2464732" cy="64633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Blood Pressure ↑</a:t>
            </a:r>
          </a:p>
          <a:p>
            <a:pPr algn="ctr"/>
            <a:r>
              <a:rPr lang="en-US" altLang="ko-KR" dirty="0"/>
              <a:t>(&gt;130/85mmHg)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F7199-E3D4-46B4-BC30-7D386F307A88}"/>
              </a:ext>
            </a:extLst>
          </p:cNvPr>
          <p:cNvSpPr txBox="1"/>
          <p:nvPr/>
        </p:nvSpPr>
        <p:spPr>
          <a:xfrm>
            <a:off x="771523" y="4254732"/>
            <a:ext cx="2464732" cy="64633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Blood Triglycerides ↑</a:t>
            </a:r>
          </a:p>
          <a:p>
            <a:pPr algn="ctr"/>
            <a:r>
              <a:rPr lang="en-US" altLang="ko-KR" dirty="0"/>
              <a:t>(&gt;1.5mmol/L)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B22C7-36C0-4FE7-89DB-E370C8DF461F}"/>
              </a:ext>
            </a:extLst>
          </p:cNvPr>
          <p:cNvSpPr txBox="1"/>
          <p:nvPr/>
        </p:nvSpPr>
        <p:spPr>
          <a:xfrm>
            <a:off x="771523" y="5168914"/>
            <a:ext cx="2464732" cy="64633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Blood sugar (glucose) ↑</a:t>
            </a:r>
          </a:p>
          <a:p>
            <a:pPr algn="ctr"/>
            <a:r>
              <a:rPr lang="en-US" altLang="ko-KR" dirty="0"/>
              <a:t>(&gt;5.6mmol/L)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8263C-7D23-424F-8EFD-D3AFFFA6F42F}"/>
              </a:ext>
            </a:extLst>
          </p:cNvPr>
          <p:cNvSpPr txBox="1"/>
          <p:nvPr/>
        </p:nvSpPr>
        <p:spPr>
          <a:xfrm>
            <a:off x="5154497" y="810981"/>
            <a:ext cx="651071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If a person has 3 or more of the 5 conditions, </a:t>
            </a:r>
          </a:p>
          <a:p>
            <a:pPr algn="ctr"/>
            <a:r>
              <a:rPr lang="en-US" altLang="ko-KR" dirty="0"/>
              <a:t>the person is </a:t>
            </a:r>
          </a:p>
          <a:p>
            <a:pPr algn="ctr"/>
            <a:r>
              <a:rPr lang="en-US" altLang="ko-KR" b="1" dirty="0"/>
              <a:t>metabolic syndrome positive!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59FE95-8F07-48A0-81A4-0C982D8E63B3}"/>
              </a:ext>
            </a:extLst>
          </p:cNvPr>
          <p:cNvCxnSpPr>
            <a:stCxn id="10" idx="3"/>
          </p:cNvCxnSpPr>
          <p:nvPr/>
        </p:nvCxnSpPr>
        <p:spPr>
          <a:xfrm flipV="1">
            <a:off x="3236255" y="1300085"/>
            <a:ext cx="412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7F680-9953-4CC0-BBB3-288A601C2AA7}"/>
              </a:ext>
            </a:extLst>
          </p:cNvPr>
          <p:cNvCxnSpPr/>
          <p:nvPr/>
        </p:nvCxnSpPr>
        <p:spPr>
          <a:xfrm flipV="1">
            <a:off x="3236255" y="2391165"/>
            <a:ext cx="412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11828F1-8370-4487-BB60-2D9A7B6585C7}"/>
              </a:ext>
            </a:extLst>
          </p:cNvPr>
          <p:cNvCxnSpPr/>
          <p:nvPr/>
        </p:nvCxnSpPr>
        <p:spPr>
          <a:xfrm flipV="1">
            <a:off x="3236255" y="3482245"/>
            <a:ext cx="412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BC56CF-3718-4D34-8647-46D28F461406}"/>
              </a:ext>
            </a:extLst>
          </p:cNvPr>
          <p:cNvCxnSpPr/>
          <p:nvPr/>
        </p:nvCxnSpPr>
        <p:spPr>
          <a:xfrm flipV="1">
            <a:off x="3236255" y="4573325"/>
            <a:ext cx="412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21DDCE-400E-4D4A-8C54-E53765D0C54C}"/>
              </a:ext>
            </a:extLst>
          </p:cNvPr>
          <p:cNvCxnSpPr/>
          <p:nvPr/>
        </p:nvCxnSpPr>
        <p:spPr>
          <a:xfrm flipV="1">
            <a:off x="3236255" y="5664405"/>
            <a:ext cx="412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1683C1-B18F-4B66-8ED5-FE6C63A898B2}"/>
              </a:ext>
            </a:extLst>
          </p:cNvPr>
          <p:cNvCxnSpPr/>
          <p:nvPr/>
        </p:nvCxnSpPr>
        <p:spPr>
          <a:xfrm>
            <a:off x="3649211" y="1295515"/>
            <a:ext cx="0" cy="436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79C232-EE1E-4393-85CE-00080DA33E5D}"/>
              </a:ext>
            </a:extLst>
          </p:cNvPr>
          <p:cNvCxnSpPr/>
          <p:nvPr/>
        </p:nvCxnSpPr>
        <p:spPr>
          <a:xfrm>
            <a:off x="3649211" y="3479960"/>
            <a:ext cx="419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8648318-038F-44D8-B842-BE8C81157549}"/>
              </a:ext>
            </a:extLst>
          </p:cNvPr>
          <p:cNvCxnSpPr>
            <a:cxnSpLocks/>
          </p:cNvCxnSpPr>
          <p:nvPr/>
        </p:nvCxnSpPr>
        <p:spPr>
          <a:xfrm flipV="1">
            <a:off x="4068661" y="1284364"/>
            <a:ext cx="0" cy="21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B543D6-4B8C-4200-BF59-F1568B791CBF}"/>
              </a:ext>
            </a:extLst>
          </p:cNvPr>
          <p:cNvCxnSpPr/>
          <p:nvPr/>
        </p:nvCxnSpPr>
        <p:spPr>
          <a:xfrm>
            <a:off x="4068661" y="1255694"/>
            <a:ext cx="1063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5E378659-72E9-4757-BFF8-5C9058C9726E}"/>
              </a:ext>
            </a:extLst>
          </p:cNvPr>
          <p:cNvSpPr/>
          <p:nvPr/>
        </p:nvSpPr>
        <p:spPr>
          <a:xfrm>
            <a:off x="8313490" y="1784583"/>
            <a:ext cx="302000" cy="4330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3AC8C-BB88-D346-8080-F4915AB863FA}"/>
              </a:ext>
            </a:extLst>
          </p:cNvPr>
          <p:cNvSpPr txBox="1"/>
          <p:nvPr/>
        </p:nvSpPr>
        <p:spPr>
          <a:xfrm>
            <a:off x="1" y="5841551"/>
            <a:ext cx="5438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/>
              <a:t>HDL cholesterol: high-density lipoprotein cholesterol. A good cholesterol. </a:t>
            </a:r>
          </a:p>
          <a:p>
            <a:r>
              <a:rPr kumimoji="1" lang="en" altLang="ko-KR" sz="1600" dirty="0"/>
              <a:t>Systolic/diastolic</a:t>
            </a:r>
          </a:p>
          <a:p>
            <a:r>
              <a:rPr lang="en-US" altLang="ko-KR" sz="1600" dirty="0"/>
              <a:t>Blood Triglycerides: a type of fat In blood</a:t>
            </a:r>
            <a:endParaRPr kumimoji="1"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8BF9DC-0FAA-0649-9574-5BD97AAA9AE1}"/>
              </a:ext>
            </a:extLst>
          </p:cNvPr>
          <p:cNvSpPr/>
          <p:nvPr/>
        </p:nvSpPr>
        <p:spPr>
          <a:xfrm rot="10800000">
            <a:off x="2799433" y="969486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↑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82C72-3E46-5F44-A616-90C182A9CC78}"/>
              </a:ext>
            </a:extLst>
          </p:cNvPr>
          <p:cNvSpPr txBox="1"/>
          <p:nvPr/>
        </p:nvSpPr>
        <p:spPr>
          <a:xfrm>
            <a:off x="6710148" y="2391165"/>
            <a:ext cx="4055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Heart disease, lipid problems,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Hypertension, type 2 diabetes,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Dementia, cancer, 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Polysystic</a:t>
            </a:r>
            <a:r>
              <a:rPr kumimoji="1" lang="en-US" altLang="ko-KR" dirty="0"/>
              <a:t> ovarian syndrome,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Non-alcoholic fatty liver disease </a:t>
            </a:r>
          </a:p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4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DD44-1C03-3D4B-9D09-5A4044AA2F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18712" cy="883920"/>
          </a:xfrm>
        </p:spPr>
        <p:txBody>
          <a:bodyPr/>
          <a:lstStyle/>
          <a:p>
            <a:r>
              <a:rPr kumimoji="1" lang="en-US" altLang="ko-KR" dirty="0"/>
              <a:t>Introduction 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6AFB86-FD27-44EB-978F-E185C4403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98" b="31292"/>
          <a:stretch/>
        </p:blipFill>
        <p:spPr>
          <a:xfrm>
            <a:off x="2073200" y="377505"/>
            <a:ext cx="8245260" cy="507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B4544-D016-47AD-A92E-EE7FDF993373}"/>
              </a:ext>
            </a:extLst>
          </p:cNvPr>
          <p:cNvSpPr txBox="1"/>
          <p:nvPr/>
        </p:nvSpPr>
        <p:spPr>
          <a:xfrm>
            <a:off x="1636974" y="5585463"/>
            <a:ext cx="911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EVEN WITH </a:t>
            </a:r>
            <a:r>
              <a:rPr lang="en-US" altLang="ko-KR" sz="2400" b="1" dirty="0">
                <a:solidFill>
                  <a:srgbClr val="FF0000"/>
                </a:solidFill>
              </a:rPr>
              <a:t>HEALTHY WEIGHTS</a:t>
            </a:r>
            <a:r>
              <a:rPr lang="en-US" altLang="ko-KR" sz="2400" dirty="0"/>
              <a:t>, PEOPLE CAN HAVE </a:t>
            </a:r>
            <a:r>
              <a:rPr lang="en-US" altLang="ko-KR" sz="2400" b="1" dirty="0">
                <a:solidFill>
                  <a:srgbClr val="FF0000"/>
                </a:solidFill>
              </a:rPr>
              <a:t>METABOLIC SYNDROME</a:t>
            </a:r>
            <a:r>
              <a:rPr lang="en-US" altLang="ko-KR" sz="2400" dirty="0"/>
              <a:t>, INCREASING RISK FOR CERTAIN DISEASE AND MORTALITY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9B5E09-77BE-4899-82C6-84B1C7495E2B}"/>
              </a:ext>
            </a:extLst>
          </p:cNvPr>
          <p:cNvSpPr/>
          <p:nvPr/>
        </p:nvSpPr>
        <p:spPr>
          <a:xfrm>
            <a:off x="6308521" y="1644242"/>
            <a:ext cx="1870745" cy="38086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124BF-31A0-45A1-8FCC-9D086A1E2B47}"/>
              </a:ext>
            </a:extLst>
          </p:cNvPr>
          <p:cNvSpPr txBox="1"/>
          <p:nvPr/>
        </p:nvSpPr>
        <p:spPr>
          <a:xfrm>
            <a:off x="10754686" y="6488668"/>
            <a:ext cx="158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Science </a:t>
            </a:r>
            <a:r>
              <a:rPr lang="en-US" altLang="ko-KR" dirty="0"/>
              <a:t> 2013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1358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DD44-1C03-3D4B-9D09-5A4044AA2F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18712" cy="883920"/>
          </a:xfrm>
        </p:spPr>
        <p:txBody>
          <a:bodyPr/>
          <a:lstStyle/>
          <a:p>
            <a:r>
              <a:rPr kumimoji="1" lang="en-US" altLang="ko-KR" dirty="0"/>
              <a:t>Purpose </a:t>
            </a:r>
            <a:endParaRPr kumimoji="1" lang="ko-KR" altLang="en-US" dirty="0"/>
          </a:p>
        </p:txBody>
      </p:sp>
      <p:pic>
        <p:nvPicPr>
          <p:cNvPr id="2050" name="Picture 2" descr="obese ill man cartoonì ëí ì´ë¯¸ì§ ê²ìê²°ê³¼">
            <a:extLst>
              <a:ext uri="{FF2B5EF4-FFF2-40B4-BE49-F238E27FC236}">
                <a16:creationId xmlns:a16="http://schemas.microsoft.com/office/drawing/2014/main" id="{2B2C0382-AD78-4F16-A9ED-94FBC3FE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69" y="1140425"/>
            <a:ext cx="1399466" cy="12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3299B-9827-495E-A29C-F8DE09DCF585}"/>
              </a:ext>
            </a:extLst>
          </p:cNvPr>
          <p:cNvSpPr txBox="1"/>
          <p:nvPr/>
        </p:nvSpPr>
        <p:spPr>
          <a:xfrm>
            <a:off x="2831346" y="1611589"/>
            <a:ext cx="462620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I am worried about me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072FE-B8BC-4BB5-A0E9-E8F85310AEB8}"/>
              </a:ext>
            </a:extLst>
          </p:cNvPr>
          <p:cNvSpPr txBox="1"/>
          <p:nvPr/>
        </p:nvSpPr>
        <p:spPr>
          <a:xfrm>
            <a:off x="2505469" y="3696705"/>
            <a:ext cx="3111218" cy="150810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I’m Good!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don’t need exercise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don’t need a doctor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4" name="Picture 6" descr="regular health check up black and whiteì ëí ì´ë¯¸ì§ ê²ìê²°ê³¼">
            <a:extLst>
              <a:ext uri="{FF2B5EF4-FFF2-40B4-BE49-F238E27FC236}">
                <a16:creationId xmlns:a16="http://schemas.microsoft.com/office/drawing/2014/main" id="{7117B500-4D86-443F-9F09-9F3B9A11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035" y="1068165"/>
            <a:ext cx="1359554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at obese peopleì ëí ì´ë¯¸ì§ ê²ìê²°ê³¼">
            <a:extLst>
              <a:ext uri="{FF2B5EF4-FFF2-40B4-BE49-F238E27FC236}">
                <a16:creationId xmlns:a16="http://schemas.microsoft.com/office/drawing/2014/main" id="{17BA6EF4-E981-4E6E-8B22-6B3359368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94" r="16831"/>
          <a:stretch/>
        </p:blipFill>
        <p:spPr bwMode="auto">
          <a:xfrm>
            <a:off x="616928" y="1140425"/>
            <a:ext cx="1701104" cy="1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8649B-E525-4D89-AFFC-BA11C5DA28CC}"/>
              </a:ext>
            </a:extLst>
          </p:cNvPr>
          <p:cNvSpPr txBox="1"/>
          <p:nvPr/>
        </p:nvSpPr>
        <p:spPr>
          <a:xfrm>
            <a:off x="7791450" y="2426259"/>
            <a:ext cx="179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Exercise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9F10-0578-48A1-9071-4CC82BD093C7}"/>
              </a:ext>
            </a:extLst>
          </p:cNvPr>
          <p:cNvSpPr txBox="1"/>
          <p:nvPr/>
        </p:nvSpPr>
        <p:spPr>
          <a:xfrm>
            <a:off x="10163314" y="2426259"/>
            <a:ext cx="179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check up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60" name="Picture 12" descr="lean men cartoonì ëí ì´ë¯¸ì§ ê²ìê²°ê³¼">
            <a:extLst>
              <a:ext uri="{FF2B5EF4-FFF2-40B4-BE49-F238E27FC236}">
                <a16:creationId xmlns:a16="http://schemas.microsoft.com/office/drawing/2014/main" id="{5D498FB8-BD2A-4B56-9FC2-12DBAB90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56" b="95139" l="10000" r="90000">
                        <a14:foregroundMark x1="36806" y1="8611" x2="36806" y2="8611"/>
                        <a14:foregroundMark x1="48611" y1="90972" x2="48611" y2="90972"/>
                        <a14:foregroundMark x1="50417" y1="92222" x2="50417" y2="92222"/>
                        <a14:foregroundMark x1="50833" y1="93472" x2="50833" y2="93472"/>
                        <a14:foregroundMark x1="50833" y1="95139" x2="50833" y2="95139"/>
                        <a14:foregroundMark x1="51250" y1="93056" x2="51250" y2="93056"/>
                        <a14:foregroundMark x1="83194" y1="63056" x2="83194" y2="63056"/>
                        <a14:foregroundMark x1="83194" y1="60556" x2="83194" y2="6055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76" y="3240683"/>
            <a:ext cx="2577170" cy="257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778A55-19D6-4226-84E7-DDF14C14B97A}"/>
              </a:ext>
            </a:extLst>
          </p:cNvPr>
          <p:cNvCxnSpPr/>
          <p:nvPr/>
        </p:nvCxnSpPr>
        <p:spPr>
          <a:xfrm>
            <a:off x="276225" y="2795591"/>
            <a:ext cx="11682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funnel cartoonì ëí ì´ë¯¸ì§ ê²ìê²°ê³¼">
            <a:extLst>
              <a:ext uri="{FF2B5EF4-FFF2-40B4-BE49-F238E27FC236}">
                <a16:creationId xmlns:a16="http://schemas.microsoft.com/office/drawing/2014/main" id="{B60E269A-D4CB-4344-9BDC-7CEC669C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54" y="3919310"/>
            <a:ext cx="2131383" cy="18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lean men cartoonì ëí ì´ë¯¸ì§ ê²ìê²°ê³¼">
            <a:extLst>
              <a:ext uri="{FF2B5EF4-FFF2-40B4-BE49-F238E27FC236}">
                <a16:creationId xmlns:a16="http://schemas.microsoft.com/office/drawing/2014/main" id="{1204C0DE-ECF4-4FF3-BB52-02758430E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56" b="95139" l="10000" r="90000">
                        <a14:foregroundMark x1="36806" y1="8611" x2="36806" y2="8611"/>
                        <a14:foregroundMark x1="48611" y1="90972" x2="48611" y2="90972"/>
                        <a14:foregroundMark x1="50417" y1="92222" x2="50417" y2="92222"/>
                        <a14:foregroundMark x1="50833" y1="93472" x2="50833" y2="93472"/>
                        <a14:foregroundMark x1="50833" y1="95139" x2="50833" y2="95139"/>
                        <a14:foregroundMark x1="51250" y1="93056" x2="51250" y2="93056"/>
                        <a14:foregroundMark x1="83194" y1="63056" x2="83194" y2="63056"/>
                        <a14:foregroundMark x1="83194" y1="60556" x2="83194" y2="6055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04" r="9458"/>
          <a:stretch/>
        </p:blipFill>
        <p:spPr bwMode="auto">
          <a:xfrm>
            <a:off x="6988612" y="3123798"/>
            <a:ext cx="847725" cy="10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6B1EAD-1E36-4AF2-BDE4-953C6486FABE}"/>
              </a:ext>
            </a:extLst>
          </p:cNvPr>
          <p:cNvSpPr txBox="1"/>
          <p:nvPr/>
        </p:nvSpPr>
        <p:spPr>
          <a:xfrm>
            <a:off x="4960238" y="5990507"/>
            <a:ext cx="462620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Metabolic syndrome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2066" name="Picture 18" descr="alertì ëí ì´ë¯¸ì§ ê²ìê²°ê³¼">
            <a:extLst>
              <a:ext uri="{FF2B5EF4-FFF2-40B4-BE49-F238E27FC236}">
                <a16:creationId xmlns:a16="http://schemas.microsoft.com/office/drawing/2014/main" id="{70653359-4C38-4732-8BD2-B55E7671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14" y="3429000"/>
            <a:ext cx="22764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6C7DBB8-37C0-C948-99A4-7E5D90FFD41A}"/>
              </a:ext>
            </a:extLst>
          </p:cNvPr>
          <p:cNvSpPr/>
          <p:nvPr/>
        </p:nvSpPr>
        <p:spPr>
          <a:xfrm>
            <a:off x="2505469" y="1611589"/>
            <a:ext cx="6057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5EE6654C-BFB8-274D-A677-8F3CF5D623CF}"/>
              </a:ext>
            </a:extLst>
          </p:cNvPr>
          <p:cNvSpPr/>
          <p:nvPr/>
        </p:nvSpPr>
        <p:spPr>
          <a:xfrm>
            <a:off x="7252167" y="1552118"/>
            <a:ext cx="6057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CB0D497-6E83-6A40-B19F-9FB463C85A43}"/>
              </a:ext>
            </a:extLst>
          </p:cNvPr>
          <p:cNvSpPr/>
          <p:nvPr/>
        </p:nvSpPr>
        <p:spPr>
          <a:xfrm>
            <a:off x="2390243" y="3983076"/>
            <a:ext cx="6057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190A899-566A-2547-AC4F-099DBDAFED2A}"/>
              </a:ext>
            </a:extLst>
          </p:cNvPr>
          <p:cNvSpPr/>
          <p:nvPr/>
        </p:nvSpPr>
        <p:spPr>
          <a:xfrm>
            <a:off x="5341596" y="3990511"/>
            <a:ext cx="605721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95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7AF3D-B05A-6D48-83FA-D31ED3E11789}"/>
              </a:ext>
            </a:extLst>
          </p:cNvPr>
          <p:cNvSpPr txBox="1">
            <a:spLocks/>
          </p:cNvSpPr>
          <p:nvPr/>
        </p:nvSpPr>
        <p:spPr>
          <a:xfrm>
            <a:off x="0" y="85145"/>
            <a:ext cx="10018712" cy="88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Materials and Methods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2A7E-C2C5-D34A-90E1-DD7A16C466AA}"/>
              </a:ext>
            </a:extLst>
          </p:cNvPr>
          <p:cNvSpPr txBox="1">
            <a:spLocks/>
          </p:cNvSpPr>
          <p:nvPr/>
        </p:nvSpPr>
        <p:spPr>
          <a:xfrm>
            <a:off x="0" y="976918"/>
            <a:ext cx="12468225" cy="428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dirty="0"/>
              <a:t>HER (electronic health records) data of </a:t>
            </a:r>
            <a:r>
              <a:rPr lang="en-US" altLang="ko-KR" dirty="0"/>
              <a:t>91,337 persons </a:t>
            </a:r>
            <a:r>
              <a:rPr lang="en-US" dirty="0"/>
              <a:t>obtained from health checkups in South Korea</a:t>
            </a:r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buFont typeface="Arial" pitchFamily="34" charset="0"/>
              <a:buChar char="•"/>
            </a:pPr>
            <a:endParaRPr lang="en-US" sz="900" dirty="0"/>
          </a:p>
        </p:txBody>
      </p:sp>
      <p:pic>
        <p:nvPicPr>
          <p:cNvPr id="5122" name="Picture 2" descr="artificial intelligence cartoonì ëí ì´ë¯¸ì§ ê²ìê²°ê³¼">
            <a:extLst>
              <a:ext uri="{FF2B5EF4-FFF2-40B4-BE49-F238E27FC236}">
                <a16:creationId xmlns:a16="http://schemas.microsoft.com/office/drawing/2014/main" id="{09E07219-D272-458A-918B-722813F6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17392" r="17315" b="22667"/>
          <a:stretch/>
        </p:blipFill>
        <p:spPr bwMode="auto">
          <a:xfrm>
            <a:off x="7994507" y="4595809"/>
            <a:ext cx="1614630" cy="15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4CFDF3-E582-4101-B608-1994135F2474}"/>
              </a:ext>
            </a:extLst>
          </p:cNvPr>
          <p:cNvSpPr txBox="1"/>
          <p:nvPr/>
        </p:nvSpPr>
        <p:spPr>
          <a:xfrm>
            <a:off x="1109575" y="1934889"/>
            <a:ext cx="305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Body mass index</a:t>
            </a:r>
            <a:r>
              <a:rPr lang="ko-KR" altLang="en-US" dirty="0"/>
              <a:t> </a:t>
            </a:r>
            <a:r>
              <a:rPr lang="en-US" altLang="ko-KR" dirty="0"/>
              <a:t>&lt; 25 kg/m</a:t>
            </a:r>
            <a:r>
              <a:rPr lang="en-US" altLang="ko-KR" baseline="30000" dirty="0"/>
              <a:t>2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1ACDD1-A124-480A-B977-C9AECDE28249}"/>
              </a:ext>
            </a:extLst>
          </p:cNvPr>
          <p:cNvCxnSpPr>
            <a:cxnSpLocks/>
          </p:cNvCxnSpPr>
          <p:nvPr/>
        </p:nvCxnSpPr>
        <p:spPr>
          <a:xfrm flipH="1">
            <a:off x="649085" y="2398166"/>
            <a:ext cx="341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 51">
            <a:extLst>
              <a:ext uri="{FF2B5EF4-FFF2-40B4-BE49-F238E27FC236}">
                <a16:creationId xmlns:a16="http://schemas.microsoft.com/office/drawing/2014/main" id="{B246C4FA-4146-4063-871F-A8B69A876F09}"/>
              </a:ext>
            </a:extLst>
          </p:cNvPr>
          <p:cNvSpPr/>
          <p:nvPr/>
        </p:nvSpPr>
        <p:spPr>
          <a:xfrm rot="10800000">
            <a:off x="8555724" y="3654916"/>
            <a:ext cx="434287" cy="63864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E7F6E5-5CFE-4C39-A259-0D0C6E5FFDDA}"/>
              </a:ext>
            </a:extLst>
          </p:cNvPr>
          <p:cNvCxnSpPr>
            <a:cxnSpLocks/>
          </p:cNvCxnSpPr>
          <p:nvPr/>
        </p:nvCxnSpPr>
        <p:spPr>
          <a:xfrm>
            <a:off x="649085" y="1507618"/>
            <a:ext cx="0" cy="1436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483D9D2-6A1F-449C-9038-0F75B96B438C}"/>
              </a:ext>
            </a:extLst>
          </p:cNvPr>
          <p:cNvSpPr txBox="1">
            <a:spLocks/>
          </p:cNvSpPr>
          <p:nvPr/>
        </p:nvSpPr>
        <p:spPr>
          <a:xfrm>
            <a:off x="-138112" y="2963131"/>
            <a:ext cx="5704026" cy="428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altLang="ko-KR" dirty="0"/>
              <a:t>58,380 non-obese population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buFont typeface="Arial" pitchFamily="34" charset="0"/>
              <a:buChar char="•"/>
            </a:pPr>
            <a:endParaRPr lang="en-US" sz="9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577240-2834-4C9E-8987-F33620A07073}"/>
              </a:ext>
            </a:extLst>
          </p:cNvPr>
          <p:cNvCxnSpPr>
            <a:cxnSpLocks/>
          </p:cNvCxnSpPr>
          <p:nvPr/>
        </p:nvCxnSpPr>
        <p:spPr>
          <a:xfrm>
            <a:off x="649085" y="3399587"/>
            <a:ext cx="0" cy="798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DB880DA-74BF-4F0F-B913-5CE1E5B40562}"/>
              </a:ext>
            </a:extLst>
          </p:cNvPr>
          <p:cNvSpPr txBox="1">
            <a:spLocks/>
          </p:cNvSpPr>
          <p:nvPr/>
        </p:nvSpPr>
        <p:spPr>
          <a:xfrm>
            <a:off x="0" y="5394055"/>
            <a:ext cx="7412476" cy="1561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altLang="ko-KR" dirty="0"/>
              <a:t>Clinical information</a:t>
            </a:r>
          </a:p>
          <a:p>
            <a:pPr marL="457200" lvl="2" indent="0">
              <a:buNone/>
            </a:pPr>
            <a:r>
              <a:rPr lang="en-US" sz="1800" i="0" dirty="0"/>
              <a:t>Model A : </a:t>
            </a:r>
            <a:r>
              <a:rPr lang="en-US" altLang="ko-KR" sz="1800" i="0" dirty="0"/>
              <a:t>age, sex, smoking, alcohol, exercise, BMI</a:t>
            </a:r>
          </a:p>
          <a:p>
            <a:pPr marL="457200" lvl="2" indent="0">
              <a:buNone/>
            </a:pPr>
            <a:r>
              <a:rPr lang="en-US" sz="1800" i="0" dirty="0"/>
              <a:t>Model B : </a:t>
            </a:r>
            <a:r>
              <a:rPr lang="en-US" altLang="ko-KR" sz="1800" i="0" dirty="0"/>
              <a:t>age, sex, smoking, alcohol, exercise, Height, Weight</a:t>
            </a:r>
          </a:p>
          <a:p>
            <a:pPr marL="457200" lvl="2" indent="0">
              <a:buNone/>
            </a:pPr>
            <a:r>
              <a:rPr lang="en-US" altLang="ko-KR" sz="1800" i="0" dirty="0"/>
              <a:t>Model C : age, sex, smoking, alcohol, exercise, BMI, Height, Weight</a:t>
            </a:r>
            <a:endParaRPr lang="en-US" sz="1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8CCC69-C0BD-4C8A-B3C9-35396AFC4D24}"/>
              </a:ext>
            </a:extLst>
          </p:cNvPr>
          <p:cNvCxnSpPr>
            <a:cxnSpLocks/>
          </p:cNvCxnSpPr>
          <p:nvPr/>
        </p:nvCxnSpPr>
        <p:spPr>
          <a:xfrm>
            <a:off x="669520" y="1902964"/>
            <a:ext cx="341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EC6233-6D90-45D8-81ED-2C382ECB2F44}"/>
              </a:ext>
            </a:extLst>
          </p:cNvPr>
          <p:cNvSpPr txBox="1"/>
          <p:nvPr/>
        </p:nvSpPr>
        <p:spPr>
          <a:xfrm>
            <a:off x="1108833" y="1455382"/>
            <a:ext cx="305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Missing categoric values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783A64-4637-4659-8C1F-30CFE75B1EA7}"/>
              </a:ext>
            </a:extLst>
          </p:cNvPr>
          <p:cNvSpPr/>
          <p:nvPr/>
        </p:nvSpPr>
        <p:spPr>
          <a:xfrm>
            <a:off x="480624" y="5811559"/>
            <a:ext cx="6241186" cy="9142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51">
            <a:extLst>
              <a:ext uri="{FF2B5EF4-FFF2-40B4-BE49-F238E27FC236}">
                <a16:creationId xmlns:a16="http://schemas.microsoft.com/office/drawing/2014/main" id="{B4B1D963-5A24-4F08-B32E-CD6DDB248EA3}"/>
              </a:ext>
            </a:extLst>
          </p:cNvPr>
          <p:cNvSpPr/>
          <p:nvPr/>
        </p:nvSpPr>
        <p:spPr>
          <a:xfrm rot="16200000">
            <a:off x="7195333" y="5473524"/>
            <a:ext cx="434287" cy="63864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06B02F-767E-41E6-9E94-617062537B78}"/>
              </a:ext>
            </a:extLst>
          </p:cNvPr>
          <p:cNvSpPr txBox="1"/>
          <p:nvPr/>
        </p:nvSpPr>
        <p:spPr>
          <a:xfrm>
            <a:off x="9221936" y="4875904"/>
            <a:ext cx="2970063" cy="1231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marL="457200" lvl="2" defTabSz="914400">
              <a:lnSpc>
                <a:spcPct val="85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Logistic regression,</a:t>
            </a:r>
          </a:p>
          <a:p>
            <a:pPr marL="457200" lvl="2" defTabSz="914400">
              <a:lnSpc>
                <a:spcPct val="85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 classification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AEBEC46B-A4F2-484E-8AE9-DDC22923B78F}"/>
              </a:ext>
            </a:extLst>
          </p:cNvPr>
          <p:cNvSpPr txBox="1">
            <a:spLocks/>
          </p:cNvSpPr>
          <p:nvPr/>
        </p:nvSpPr>
        <p:spPr>
          <a:xfrm>
            <a:off x="7221031" y="6287043"/>
            <a:ext cx="2874336" cy="428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altLang="ko-KR" dirty="0"/>
              <a:t>Machine learning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buFont typeface="Arial" pitchFamily="34" charset="0"/>
              <a:buChar char="•"/>
            </a:pPr>
            <a:endParaRPr lang="en-US" sz="900" dirty="0"/>
          </a:p>
        </p:txBody>
      </p:sp>
      <p:pic>
        <p:nvPicPr>
          <p:cNvPr id="5124" name="Picture 4" descr="right wrong symbolì ëí ì´ë¯¸ì§ ê²ìê²°ê³¼">
            <a:extLst>
              <a:ext uri="{FF2B5EF4-FFF2-40B4-BE49-F238E27FC236}">
                <a16:creationId xmlns:a16="http://schemas.microsoft.com/office/drawing/2014/main" id="{756BF184-5E64-4F32-A2E1-CB689DFE6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347" y="2085102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44FB9EFC-8893-4E2B-B936-54BD3E0B13AE}"/>
              </a:ext>
            </a:extLst>
          </p:cNvPr>
          <p:cNvSpPr txBox="1">
            <a:spLocks/>
          </p:cNvSpPr>
          <p:nvPr/>
        </p:nvSpPr>
        <p:spPr>
          <a:xfrm>
            <a:off x="7364654" y="1712757"/>
            <a:ext cx="3436304" cy="428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altLang="ko-KR" dirty="0"/>
              <a:t>Metabolic syndrome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buFont typeface="Arial" pitchFamily="34" charset="0"/>
              <a:buChar char="•"/>
            </a:pPr>
            <a:endParaRPr lang="en-US" sz="9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D9072C-6F9E-244B-BDEE-B5395D74EB8B}"/>
              </a:ext>
            </a:extLst>
          </p:cNvPr>
          <p:cNvCxnSpPr>
            <a:cxnSpLocks/>
          </p:cNvCxnSpPr>
          <p:nvPr/>
        </p:nvCxnSpPr>
        <p:spPr>
          <a:xfrm flipH="1">
            <a:off x="650415" y="3806881"/>
            <a:ext cx="341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43B8A6-360B-CE47-A19E-816C1EEB85F0}"/>
              </a:ext>
            </a:extLst>
          </p:cNvPr>
          <p:cNvCxnSpPr>
            <a:cxnSpLocks/>
          </p:cNvCxnSpPr>
          <p:nvPr/>
        </p:nvCxnSpPr>
        <p:spPr>
          <a:xfrm>
            <a:off x="686752" y="3629729"/>
            <a:ext cx="341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ADCD41-0F3A-2F46-BA38-7352F5137408}"/>
              </a:ext>
            </a:extLst>
          </p:cNvPr>
          <p:cNvSpPr txBox="1"/>
          <p:nvPr/>
        </p:nvSpPr>
        <p:spPr>
          <a:xfrm>
            <a:off x="1065933" y="3536384"/>
            <a:ext cx="305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imbalance adjusted</a:t>
            </a:r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215CA9E-91D2-514A-90C5-84EE1BAA8A37}"/>
              </a:ext>
            </a:extLst>
          </p:cNvPr>
          <p:cNvSpPr txBox="1">
            <a:spLocks/>
          </p:cNvSpPr>
          <p:nvPr/>
        </p:nvSpPr>
        <p:spPr>
          <a:xfrm>
            <a:off x="-64484" y="4273350"/>
            <a:ext cx="5415712" cy="6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32" lvl="1" indent="0">
              <a:buNone/>
            </a:pPr>
            <a:r>
              <a:rPr lang="en-US" altLang="ko-KR" sz="1800" dirty="0"/>
              <a:t>30,953 on the training set(class imbalance adjusted), 17514 on the test set(class imbalance unadjusted)</a:t>
            </a:r>
            <a:endParaRPr lang="en-US" sz="1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13B0C07-FEC7-4E43-A2EE-F7120C796427}"/>
              </a:ext>
            </a:extLst>
          </p:cNvPr>
          <p:cNvCxnSpPr>
            <a:cxnSpLocks/>
          </p:cNvCxnSpPr>
          <p:nvPr/>
        </p:nvCxnSpPr>
        <p:spPr>
          <a:xfrm>
            <a:off x="698119" y="4875904"/>
            <a:ext cx="0" cy="556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1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DD44-1C03-3D4B-9D09-5A4044AA2F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18712" cy="1099595"/>
          </a:xfrm>
        </p:spPr>
        <p:txBody>
          <a:bodyPr/>
          <a:lstStyle/>
          <a:p>
            <a:r>
              <a:rPr kumimoji="1" lang="en-US" altLang="ko-KR" dirty="0"/>
              <a:t>Features </a:t>
            </a:r>
            <a:endParaRPr kumimoji="1"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5AF88A-81F9-5D44-9145-CF92A4C6D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444383"/>
              </p:ext>
            </p:extLst>
          </p:nvPr>
        </p:nvGraphicFramePr>
        <p:xfrm>
          <a:off x="329033" y="1390931"/>
          <a:ext cx="8961440" cy="2763708"/>
        </p:xfrm>
        <a:graphic>
          <a:graphicData uri="http://schemas.openxmlformats.org/drawingml/2006/table">
            <a:tbl>
              <a:tblPr/>
              <a:tblGrid>
                <a:gridCol w="896144">
                  <a:extLst>
                    <a:ext uri="{9D8B030D-6E8A-4147-A177-3AD203B41FA5}">
                      <a16:colId xmlns:a16="http://schemas.microsoft.com/office/drawing/2014/main" val="2973610206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3014885042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1324232013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301680323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467550452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2523653978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80720966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449097601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4014187856"/>
                    </a:ext>
                  </a:extLst>
                </a:gridCol>
                <a:gridCol w="896144">
                  <a:extLst>
                    <a:ext uri="{9D8B030D-6E8A-4147-A177-3AD203B41FA5}">
                      <a16:colId xmlns:a16="http://schemas.microsoft.com/office/drawing/2014/main" val="1253620699"/>
                    </a:ext>
                  </a:extLst>
                </a:gridCol>
              </a:tblGrid>
              <a:tr h="2150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2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3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4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5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7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input 8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output 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52294"/>
                  </a:ext>
                </a:extLst>
              </a:tr>
              <a:tr h="2150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continuous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categorical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categorical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categorical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categorical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continuous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continuous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continuous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categorical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490525"/>
                  </a:ext>
                </a:extLst>
              </a:tr>
              <a:tr h="215074"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id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age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sex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smoking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exercise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alchol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Height(cm)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Weight(cm)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BMI(cm)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Metasyn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754049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GC15A1321697346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168.7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33.4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11.7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60506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GC15A6279357334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152.3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35.1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15.1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609040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GC15A8372917126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158.6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38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15.1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2295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GC15A4344463692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170.7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46.6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714277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GC15A8329065475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59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155.7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38.9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184843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0: 84.2%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1: 15.7%</a:t>
                      </a:r>
                    </a:p>
                  </a:txBody>
                  <a:tcPr marL="8961" marR="8961" marT="89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99447"/>
                  </a:ext>
                </a:extLst>
              </a:tr>
            </a:tbl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BB1B934-BB7C-334A-A081-71545B277E92}"/>
              </a:ext>
            </a:extLst>
          </p:cNvPr>
          <p:cNvSpPr txBox="1">
            <a:spLocks/>
          </p:cNvSpPr>
          <p:nvPr/>
        </p:nvSpPr>
        <p:spPr>
          <a:xfrm>
            <a:off x="0" y="4477779"/>
            <a:ext cx="12093934" cy="20426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8932" lvl="1">
              <a:buFont typeface="Arial" panose="020B0604020202020204" pitchFamily="34" charset="0"/>
              <a:buChar char="•"/>
            </a:pPr>
            <a:r>
              <a:rPr lang="en-US" dirty="0"/>
              <a:t>Class imbalance problem</a:t>
            </a:r>
          </a:p>
          <a:p>
            <a:pPr marL="868680" lvl="3" indent="-342900">
              <a:buFont typeface="Arial" panose="020B0604020202020204" pitchFamily="34" charset="0"/>
              <a:buChar char="•"/>
            </a:pPr>
            <a:r>
              <a:rPr lang="en-US" dirty="0"/>
              <a:t>With class imbalance problem, performance was not good</a:t>
            </a:r>
          </a:p>
          <a:p>
            <a:pPr marL="868680" lvl="3" indent="-342900">
              <a:buFont typeface="Arial" panose="020B0604020202020204" pitchFamily="34" charset="0"/>
              <a:buChar char="•"/>
            </a:pPr>
            <a:r>
              <a:rPr lang="en-US" dirty="0"/>
              <a:t>On the training set, oversampling was done on the minority class(=</a:t>
            </a:r>
            <a:r>
              <a:rPr lang="en-US" dirty="0" err="1"/>
              <a:t>Metasyn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or 1), followed by </a:t>
            </a:r>
            <a:r>
              <a:rPr lang="en-US" dirty="0" err="1"/>
              <a:t>downsampling</a:t>
            </a:r>
            <a:r>
              <a:rPr lang="en-US" dirty="0"/>
              <a:t> on the majority class(=</a:t>
            </a:r>
            <a:r>
              <a:rPr lang="en-US" dirty="0" err="1"/>
              <a:t>Metasyn</a:t>
            </a:r>
            <a:r>
              <a:rPr lang="en-US" dirty="0"/>
              <a:t> neg or 0).</a:t>
            </a:r>
          </a:p>
          <a:p>
            <a:pPr marL="1143000" lvl="4" indent="-342900">
              <a:buFont typeface="Arial" panose="020B0604020202020204" pitchFamily="34" charset="0"/>
              <a:buChar char="•"/>
            </a:pPr>
            <a:r>
              <a:rPr lang="en-US" dirty="0"/>
              <a:t>Best methods and target ratio(</a:t>
            </a:r>
            <a:r>
              <a:rPr lang="en-US" dirty="0" err="1"/>
              <a:t>pos:neg</a:t>
            </a:r>
            <a:r>
              <a:rPr lang="en-US" dirty="0"/>
              <a:t>) was found by trials and errors. </a:t>
            </a:r>
          </a:p>
          <a:p>
            <a:pPr marL="1143000" lvl="4" indent="-342900">
              <a:buFont typeface="Arial" panose="020B0604020202020204" pitchFamily="34" charset="0"/>
              <a:buChar char="•"/>
            </a:pPr>
            <a:r>
              <a:rPr lang="en-US" dirty="0"/>
              <a:t>Oversampling: synthetic minority oversampling technique, or SMOTE </a:t>
            </a:r>
          </a:p>
          <a:p>
            <a:pPr marL="1143000" lvl="4" indent="-342900">
              <a:buFont typeface="Arial" panose="020B0604020202020204" pitchFamily="34" charset="0"/>
              <a:buChar char="•"/>
            </a:pPr>
            <a:r>
              <a:rPr lang="en-US" dirty="0" err="1"/>
              <a:t>Downsampling</a:t>
            </a:r>
            <a:r>
              <a:rPr lang="en-US" dirty="0"/>
              <a:t>: random </a:t>
            </a:r>
            <a:r>
              <a:rPr lang="en-US" dirty="0" err="1"/>
              <a:t>downsampling</a:t>
            </a:r>
            <a:r>
              <a:rPr lang="en-US" dirty="0"/>
              <a:t> </a:t>
            </a:r>
          </a:p>
          <a:p>
            <a:pPr marL="868680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56032" lvl="1" indent="0">
              <a:buNone/>
            </a:pPr>
            <a:endParaRPr lang="en-US" dirty="0"/>
          </a:p>
          <a:p>
            <a:pPr marL="256032" lvl="1" indent="0">
              <a:buNone/>
            </a:pPr>
            <a:endParaRPr lang="en-US" dirty="0"/>
          </a:p>
          <a:p>
            <a:pPr marL="25603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buFont typeface="Arial" pitchFamily="34" charset="0"/>
              <a:buChar char="•"/>
            </a:pPr>
            <a:endParaRPr lang="en-US" sz="900" dirty="0"/>
          </a:p>
        </p:txBody>
      </p:sp>
      <p:sp>
        <p:nvSpPr>
          <p:cNvPr id="5" name="왼쪽/오른쪽 화살표[L] 4">
            <a:extLst>
              <a:ext uri="{FF2B5EF4-FFF2-40B4-BE49-F238E27FC236}">
                <a16:creationId xmlns:a16="http://schemas.microsoft.com/office/drawing/2014/main" id="{60465F69-DD43-A244-A9B0-AA00DF83A60F}"/>
              </a:ext>
            </a:extLst>
          </p:cNvPr>
          <p:cNvSpPr/>
          <p:nvPr/>
        </p:nvSpPr>
        <p:spPr>
          <a:xfrm>
            <a:off x="1304014" y="834887"/>
            <a:ext cx="4269850" cy="1590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왼쪽/오른쪽 화살표[L] 9">
            <a:extLst>
              <a:ext uri="{FF2B5EF4-FFF2-40B4-BE49-F238E27FC236}">
                <a16:creationId xmlns:a16="http://schemas.microsoft.com/office/drawing/2014/main" id="{BF39B463-5BC9-4F42-87D7-633438B68C0F}"/>
              </a:ext>
            </a:extLst>
          </p:cNvPr>
          <p:cNvSpPr/>
          <p:nvPr/>
        </p:nvSpPr>
        <p:spPr>
          <a:xfrm>
            <a:off x="7464950" y="834887"/>
            <a:ext cx="907773" cy="1590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왼쪽/오른쪽 화살표[L] 10">
            <a:extLst>
              <a:ext uri="{FF2B5EF4-FFF2-40B4-BE49-F238E27FC236}">
                <a16:creationId xmlns:a16="http://schemas.microsoft.com/office/drawing/2014/main" id="{6537F132-031F-494D-8A67-21A249750006}"/>
              </a:ext>
            </a:extLst>
          </p:cNvPr>
          <p:cNvSpPr/>
          <p:nvPr/>
        </p:nvSpPr>
        <p:spPr>
          <a:xfrm>
            <a:off x="1321240" y="1003188"/>
            <a:ext cx="6089374" cy="17625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왼쪽/오른쪽 화살표[L] 11">
            <a:extLst>
              <a:ext uri="{FF2B5EF4-FFF2-40B4-BE49-F238E27FC236}">
                <a16:creationId xmlns:a16="http://schemas.microsoft.com/office/drawing/2014/main" id="{7F072BAC-D9B8-144E-93A8-3DDD591A3260}"/>
              </a:ext>
            </a:extLst>
          </p:cNvPr>
          <p:cNvSpPr/>
          <p:nvPr/>
        </p:nvSpPr>
        <p:spPr>
          <a:xfrm>
            <a:off x="1314615" y="1211246"/>
            <a:ext cx="7089912" cy="131643"/>
          </a:xfrm>
          <a:prstGeom prst="left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8A407-C1FF-E74E-B668-C66E0B38AC30}"/>
              </a:ext>
            </a:extLst>
          </p:cNvPr>
          <p:cNvSpPr txBox="1"/>
          <p:nvPr/>
        </p:nvSpPr>
        <p:spPr>
          <a:xfrm>
            <a:off x="8760542" y="560440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A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080A6-8C72-BA42-8D3C-382C2683322B}"/>
              </a:ext>
            </a:extLst>
          </p:cNvPr>
          <p:cNvSpPr txBox="1"/>
          <p:nvPr/>
        </p:nvSpPr>
        <p:spPr>
          <a:xfrm>
            <a:off x="8932606" y="850488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B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F48954-9039-1C48-B415-0457B9D34A11}"/>
              </a:ext>
            </a:extLst>
          </p:cNvPr>
          <p:cNvSpPr txBox="1"/>
          <p:nvPr/>
        </p:nvSpPr>
        <p:spPr>
          <a:xfrm>
            <a:off x="9232130" y="1077351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Model C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9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12529-7AA0-984D-AE2F-EAE9C635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3694"/>
          </a:xfrm>
        </p:spPr>
        <p:txBody>
          <a:bodyPr>
            <a:noAutofit/>
          </a:bodyPr>
          <a:lstStyle/>
          <a:p>
            <a:r>
              <a:rPr kumimoji="1" lang="en-US" altLang="ko-KR" sz="4000" dirty="0"/>
              <a:t>Continuous variables</a:t>
            </a:r>
            <a:endParaRPr kumimoji="1" lang="ko-KR" alt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D956E0-3D52-E143-892F-E4C145380BA6}"/>
              </a:ext>
            </a:extLst>
          </p:cNvPr>
          <p:cNvSpPr txBox="1"/>
          <p:nvPr/>
        </p:nvSpPr>
        <p:spPr>
          <a:xfrm>
            <a:off x="11674549" y="6488668"/>
            <a:ext cx="53121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SW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65B2C-47CE-AA41-A0BB-A8D3C0A0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263"/>
            <a:ext cx="3992137" cy="2912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1A70B9-E0EB-4244-9EC2-F2397048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37" y="785916"/>
            <a:ext cx="4070118" cy="3017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5AD570-36BB-544A-A8BB-2927FDC4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152" y="785916"/>
            <a:ext cx="3997240" cy="2963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313DB9-7B06-884B-AFED-9D1895C8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3" y="4069577"/>
            <a:ext cx="3821544" cy="27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3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8591-747C-42B3-BD21-CEFD9DE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943"/>
            <a:ext cx="12039600" cy="707886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Linearity Assumptions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C8139B-DD91-5346-AF2F-353AD4B5C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30" y="1200328"/>
            <a:ext cx="118165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There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linear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relationship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between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the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logit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of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the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outcome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and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each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predictor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variables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21B34"/>
                </a:solidFill>
                <a:effectLst/>
                <a:latin typeface="맑은 고딕" panose="020B0503020000020004" pitchFamily="34" charset="-127"/>
                <a:ea typeface="Open Sans"/>
                <a:cs typeface="Times New Roman" panose="02020603050405020304" pitchFamily="18" charset="0"/>
              </a:rPr>
              <a:t>.		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21B34"/>
              </a:solidFill>
              <a:effectLst/>
              <a:latin typeface="맑은 고딕" panose="020B0503020000020004" pitchFamily="34" charset="-127"/>
              <a:ea typeface="Open Sans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7D52C-5B56-4647-B976-7833A610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14" y="1629245"/>
            <a:ext cx="8434185" cy="51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591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8778</TotalTime>
  <Words>793</Words>
  <Application>Microsoft Macintosh PowerPoint</Application>
  <PresentationFormat>와이드스크린</PresentationFormat>
  <Paragraphs>264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Open Sans</vt:lpstr>
      <vt:lpstr>Arial</vt:lpstr>
      <vt:lpstr>Calibri Light</vt:lpstr>
      <vt:lpstr>Times New Roman</vt:lpstr>
      <vt:lpstr>Metropolitan</vt:lpstr>
      <vt:lpstr>Capstone Project Prediction model of metabolic syndrome in non-obese body population</vt:lpstr>
      <vt:lpstr>Introduction </vt:lpstr>
      <vt:lpstr>Introduction </vt:lpstr>
      <vt:lpstr>Introduction </vt:lpstr>
      <vt:lpstr>Purpose </vt:lpstr>
      <vt:lpstr>PowerPoint 프레젠테이션</vt:lpstr>
      <vt:lpstr>Features </vt:lpstr>
      <vt:lpstr>Continuous variables</vt:lpstr>
      <vt:lpstr>Linearity Assumptions</vt:lpstr>
      <vt:lpstr>Linearity Assumptions</vt:lpstr>
      <vt:lpstr>Modeling Results</vt:lpstr>
      <vt:lpstr>Feature Importance as per Random Forest</vt:lpstr>
      <vt:lpstr>Findings and Further Studies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Shailendra Dhondiyal</dc:creator>
  <cp:lastModifiedBy>이 상우</cp:lastModifiedBy>
  <cp:revision>166</cp:revision>
  <dcterms:created xsi:type="dcterms:W3CDTF">2019-05-27T14:59:20Z</dcterms:created>
  <dcterms:modified xsi:type="dcterms:W3CDTF">2019-06-20T15:39:30Z</dcterms:modified>
</cp:coreProperties>
</file>